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2"/>
  </p:notesMasterIdLst>
  <p:sldIdLst>
    <p:sldId id="292" r:id="rId3"/>
    <p:sldId id="627" r:id="rId4"/>
    <p:sldId id="628" r:id="rId5"/>
    <p:sldId id="653" r:id="rId6"/>
    <p:sldId id="581" r:id="rId7"/>
    <p:sldId id="629" r:id="rId8"/>
    <p:sldId id="529" r:id="rId9"/>
    <p:sldId id="260" r:id="rId10"/>
    <p:sldId id="373" r:id="rId11"/>
    <p:sldId id="377" r:id="rId12"/>
    <p:sldId id="378" r:id="rId13"/>
    <p:sldId id="380" r:id="rId14"/>
    <p:sldId id="379" r:id="rId15"/>
    <p:sldId id="381" r:id="rId16"/>
    <p:sldId id="382" r:id="rId17"/>
    <p:sldId id="267" r:id="rId18"/>
    <p:sldId id="374" r:id="rId19"/>
    <p:sldId id="631" r:id="rId20"/>
    <p:sldId id="632" r:id="rId21"/>
    <p:sldId id="265" r:id="rId22"/>
    <p:sldId id="375" r:id="rId23"/>
    <p:sldId id="270" r:id="rId24"/>
    <p:sldId id="271" r:id="rId25"/>
    <p:sldId id="272" r:id="rId26"/>
    <p:sldId id="633" r:id="rId27"/>
    <p:sldId id="276" r:id="rId28"/>
    <p:sldId id="277" r:id="rId29"/>
    <p:sldId id="278" r:id="rId30"/>
    <p:sldId id="281" r:id="rId31"/>
    <p:sldId id="279" r:id="rId32"/>
    <p:sldId id="634" r:id="rId33"/>
    <p:sldId id="282" r:id="rId34"/>
    <p:sldId id="283" r:id="rId35"/>
    <p:sldId id="610" r:id="rId36"/>
    <p:sldId id="269" r:id="rId37"/>
    <p:sldId id="609" r:id="rId38"/>
    <p:sldId id="611" r:id="rId39"/>
    <p:sldId id="636" r:id="rId40"/>
    <p:sldId id="617" r:id="rId41"/>
    <p:sldId id="637" r:id="rId42"/>
    <p:sldId id="383" r:id="rId43"/>
    <p:sldId id="386" r:id="rId44"/>
    <p:sldId id="640" r:id="rId45"/>
    <p:sldId id="645" r:id="rId46"/>
    <p:sldId id="646" r:id="rId47"/>
    <p:sldId id="647" r:id="rId48"/>
    <p:sldId id="648" r:id="rId49"/>
    <p:sldId id="280" r:id="rId50"/>
    <p:sldId id="651" r:id="rId51"/>
  </p:sldIdLst>
  <p:sldSz cx="18288000" cy="10287000"/>
  <p:notesSz cx="10287000" cy="18288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rbel" panose="020B0503020204020204" pitchFamily="34" charset="0"/>
      <p:regular r:id="rId57"/>
      <p:bold r:id="rId58"/>
      <p:italic r:id="rId59"/>
      <p:boldItalic r:id="rId60"/>
    </p:embeddedFont>
    <p:embeddedFont>
      <p:font typeface="Inter" panose="02000503000000020004" pitchFamily="2" charset="0"/>
      <p:regular r:id="rId61"/>
      <p:bold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7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4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988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1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2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4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6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239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10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33375" y="0"/>
            <a:ext cx="2667000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:notes"/>
          <p:cNvSpPr txBox="1"/>
          <p:nvPr/>
        </p:nvSpPr>
        <p:spPr>
          <a:xfrm>
            <a:off x="0" y="0"/>
            <a:ext cx="1999800" cy="149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00" tIns="28075" rIns="55800" bIns="2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-RU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82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Слайд с кодом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509450" y="3032892"/>
            <a:ext cx="16452600" cy="6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1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ce.berkeley.edu/enabling-virtualization-in-your-pc-bios.html" TargetMode="External"/><Relationship Id="rId5" Type="http://schemas.openxmlformats.org/officeDocument/2006/relationships/hyperlink" Target="https://docs.docker.com/desktop/troubleshoot/topics/#virtualization" TargetMode="External"/><Relationship Id="rId4" Type="http://schemas.openxmlformats.org/officeDocument/2006/relationships/hyperlink" Target="https://learn.microsoft.com/en-us/windows/wsl/install-manu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9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7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4" y="4117189"/>
            <a:ext cx="15773400" cy="1989138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Docker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Введение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5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Docker. 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AFC7-8250-6142-8E2B-EE957420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Механизмы контейнеризации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096E-984E-304A-93B5-06724E03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27" y="2191571"/>
            <a:ext cx="4382310" cy="303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0C477A-51AF-8F42-B1C9-52911B47C24E}"/>
              </a:ext>
            </a:extLst>
          </p:cNvPr>
          <p:cNvSpPr txBox="1"/>
          <p:nvPr/>
        </p:nvSpPr>
        <p:spPr>
          <a:xfrm>
            <a:off x="1245140" y="339959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chroot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AB943-3A93-2A47-9AB8-9EDD7F5F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89" y="2010897"/>
            <a:ext cx="5158002" cy="2777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145C1-7225-0845-8FE6-115BD595B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40" y="6466964"/>
            <a:ext cx="5434520" cy="367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BBCBA-4CF4-3F4F-B7AC-498D54151D5F}"/>
              </a:ext>
            </a:extLst>
          </p:cNvPr>
          <p:cNvSpPr txBox="1"/>
          <p:nvPr/>
        </p:nvSpPr>
        <p:spPr>
          <a:xfrm>
            <a:off x="2327017" y="5841732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systemd-nspawn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80D70-9945-C148-9B59-4488E26C2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2578" y="2284735"/>
            <a:ext cx="3244356" cy="26402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69CFD-DFAD-7043-80EE-4B74DAB8F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165" y="5020685"/>
            <a:ext cx="5327830" cy="44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67FE-39E2-D44F-A19D-46490D9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3B9E5-1CF3-6F4A-9DE0-2561B317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612" y="1962664"/>
            <a:ext cx="8120088" cy="8120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6465A-E9FA-6D46-93AD-722049EB5888}"/>
              </a:ext>
            </a:extLst>
          </p:cNvPr>
          <p:cNvSpPr txBox="1"/>
          <p:nvPr/>
        </p:nvSpPr>
        <p:spPr>
          <a:xfrm>
            <a:off x="894945" y="3257184"/>
            <a:ext cx="7535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</a:rPr>
              <a:t>Chroot – </a:t>
            </a:r>
            <a:r>
              <a:rPr lang="ru-RU" sz="3600" dirty="0">
                <a:latin typeface="Roboto" panose="02000000000000000000" pitchFamily="2" charset="0"/>
              </a:rPr>
              <a:t>от англ. </a:t>
            </a:r>
            <a:r>
              <a:rPr lang="en-US" sz="3600" b="1" dirty="0">
                <a:latin typeface="Roboto" panose="02000000000000000000" pitchFamily="2" charset="0"/>
              </a:rPr>
              <a:t>change root </a:t>
            </a:r>
            <a:r>
              <a:rPr lang="en-US" sz="3600" dirty="0">
                <a:latin typeface="Roboto" panose="02000000000000000000" pitchFamily="2" charset="0"/>
              </a:rPr>
              <a:t>- </a:t>
            </a:r>
            <a:r>
              <a:rPr lang="ru-RU" sz="3600" dirty="0">
                <a:latin typeface="Roboto" panose="02000000000000000000" pitchFamily="2" charset="0"/>
              </a:rPr>
              <a:t>смена корневого каталога</a:t>
            </a:r>
          </a:p>
          <a:p>
            <a:r>
              <a:rPr lang="ru-RU" sz="3600" dirty="0">
                <a:latin typeface="Roboto" panose="02000000000000000000" pitchFamily="2" charset="0"/>
              </a:rPr>
              <a:t> </a:t>
            </a:r>
            <a:endParaRPr lang="ru-RU" sz="2800" dirty="0"/>
          </a:p>
          <a:p>
            <a:r>
              <a:rPr lang="ru-RU" sz="3600" dirty="0">
                <a:latin typeface="Roboto" panose="02000000000000000000" pitchFamily="2" charset="0"/>
              </a:rPr>
              <a:t>- это утилита в </a:t>
            </a:r>
            <a:r>
              <a:rPr lang="en-US" sz="3600" dirty="0">
                <a:latin typeface="Roboto" panose="02000000000000000000" pitchFamily="2" charset="0"/>
              </a:rPr>
              <a:t>Unix-</a:t>
            </a:r>
            <a:r>
              <a:rPr lang="ru-RU" sz="3600" dirty="0">
                <a:latin typeface="Roboto" panose="02000000000000000000" pitchFamily="2" charset="0"/>
              </a:rPr>
              <a:t>подобных системах, которая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позволяет изменить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корневой каталог процесса на другой каталог в файловой системе.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0107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CE87-CD9F-714D-823C-0FF280E1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systemd-nspawn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23F9-A001-7948-830E-F34C0A435A95}"/>
              </a:ext>
            </a:extLst>
          </p:cNvPr>
          <p:cNvSpPr txBox="1"/>
          <p:nvPr/>
        </p:nvSpPr>
        <p:spPr>
          <a:xfrm>
            <a:off x="1001100" y="3437106"/>
            <a:ext cx="846715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Roboto" panose="02000000000000000000" pitchFamily="2" charset="0"/>
              </a:rPr>
              <a:t>systemd-nspawn</a:t>
            </a:r>
            <a:r>
              <a:rPr lang="en-US" sz="3600" b="1" dirty="0">
                <a:latin typeface="Roboto" panose="02000000000000000000" pitchFamily="2" charset="0"/>
              </a:rPr>
              <a:t> </a:t>
            </a:r>
            <a:endParaRPr lang="en-US" sz="2800" dirty="0"/>
          </a:p>
          <a:p>
            <a:pPr marL="571500" indent="-571500">
              <a:spcAft>
                <a:spcPts val="2400"/>
              </a:spcAft>
              <a:buFontTx/>
              <a:buChar char="-"/>
            </a:pPr>
            <a:r>
              <a:rPr lang="ru-RU" sz="3600" dirty="0">
                <a:latin typeface="Roboto" panose="02000000000000000000" pitchFamily="2" charset="0"/>
              </a:rPr>
              <a:t>это утилита виртуализации на уровне операционной системы</a:t>
            </a:r>
            <a:r>
              <a:rPr lang="en-TR" sz="3600" dirty="0">
                <a:latin typeface="Roboto" panose="02000000000000000000" pitchFamily="2" charset="0"/>
              </a:rPr>
              <a:t>, </a:t>
            </a:r>
            <a:r>
              <a:rPr lang="ru-RU" sz="3600" dirty="0">
                <a:latin typeface="Roboto" panose="02000000000000000000" pitchFamily="2" charset="0"/>
              </a:rPr>
              <a:t>входящая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в состав системы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инициализации </a:t>
            </a:r>
            <a:r>
              <a:rPr lang="en-US" sz="3600" dirty="0" err="1">
                <a:latin typeface="Roboto" panose="02000000000000000000" pitchFamily="2" charset="0"/>
              </a:rPr>
              <a:t>systemd</a:t>
            </a:r>
            <a:r>
              <a:rPr lang="en-US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в </a:t>
            </a:r>
            <a:r>
              <a:rPr lang="en-US" sz="3600" dirty="0">
                <a:latin typeface="Roboto" panose="02000000000000000000" pitchFamily="2" charset="0"/>
              </a:rPr>
              <a:t>Linux. </a:t>
            </a:r>
            <a:endParaRPr lang="ru-RU" sz="3600" dirty="0">
              <a:latin typeface="Roboto" panose="02000000000000000000" pitchFamily="2" charset="0"/>
            </a:endParaRPr>
          </a:p>
          <a:p>
            <a:pPr marL="571500" indent="-571500">
              <a:spcAft>
                <a:spcPts val="2400"/>
              </a:spcAft>
              <a:buFontTx/>
              <a:buChar char="-"/>
            </a:pPr>
            <a:r>
              <a:rPr lang="en-US" sz="3600" b="1" dirty="0" err="1">
                <a:latin typeface="Roboto" panose="02000000000000000000" pitchFamily="2" charset="0"/>
              </a:rPr>
              <a:t>systemd-nspawn</a:t>
            </a:r>
            <a:r>
              <a:rPr lang="en-US" sz="3600" b="1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похож на команду </a:t>
            </a:r>
            <a:r>
              <a:rPr lang="en-US" sz="3600" i="1" dirty="0">
                <a:latin typeface="Roboto" panose="02000000000000000000" pitchFamily="2" charset="0"/>
              </a:rPr>
              <a:t>chroot</a:t>
            </a:r>
            <a:r>
              <a:rPr lang="en-US" sz="3600" dirty="0">
                <a:latin typeface="Roboto" panose="02000000000000000000" pitchFamily="2" charset="0"/>
              </a:rPr>
              <a:t>, </a:t>
            </a:r>
            <a:r>
              <a:rPr lang="ru-RU" sz="3600" dirty="0">
                <a:latin typeface="Roboto" panose="02000000000000000000" pitchFamily="2" charset="0"/>
              </a:rPr>
              <a:t>но обеспечивает лучшую изоляцию контейнера от хост системы</a:t>
            </a:r>
            <a:endParaRPr lang="ru-RU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A320-59CD-714C-A35F-3D459192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623" y="3159560"/>
            <a:ext cx="8766678" cy="59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D876-B228-1444-88EA-9247342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LXC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B5F2-C8F4-1B46-9152-0C7766404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9" t="10152" r="42616" b="8146"/>
          <a:stretch/>
        </p:blipFill>
        <p:spPr>
          <a:xfrm>
            <a:off x="2885591" y="843064"/>
            <a:ext cx="1083294" cy="944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8FA65-DC8E-874F-AEBC-8D7BA15108EC}"/>
              </a:ext>
            </a:extLst>
          </p:cNvPr>
          <p:cNvSpPr txBox="1"/>
          <p:nvPr/>
        </p:nvSpPr>
        <p:spPr>
          <a:xfrm>
            <a:off x="1102468" y="3173730"/>
            <a:ext cx="71984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oboto" panose="02000000000000000000" pitchFamily="2" charset="0"/>
              </a:rPr>
              <a:t>от англ. </a:t>
            </a:r>
            <a:r>
              <a:rPr lang="en-US" sz="3600" b="1" dirty="0">
                <a:latin typeface="Roboto" panose="02000000000000000000" pitchFamily="2" charset="0"/>
              </a:rPr>
              <a:t>Linux Containers</a:t>
            </a:r>
            <a:r>
              <a:rPr lang="en-US" sz="3600" dirty="0">
                <a:latin typeface="Roboto" panose="02000000000000000000" pitchFamily="2" charset="0"/>
              </a:rPr>
              <a:t> – </a:t>
            </a:r>
            <a:endParaRPr lang="ru-RU" sz="3600" dirty="0">
              <a:latin typeface="Roboto" panose="02000000000000000000" pitchFamily="2" charset="0"/>
            </a:endParaRPr>
          </a:p>
          <a:p>
            <a:endParaRPr lang="en-US" sz="2800" dirty="0"/>
          </a:p>
          <a:p>
            <a:r>
              <a:rPr lang="en-US" sz="3600" dirty="0">
                <a:latin typeface="Roboto" panose="02000000000000000000" pitchFamily="2" charset="0"/>
              </a:rPr>
              <a:t>- </a:t>
            </a:r>
            <a:r>
              <a:rPr lang="ru-RU" sz="3600" dirty="0">
                <a:latin typeface="Roboto" panose="02000000000000000000" pitchFamily="2" charset="0"/>
              </a:rPr>
              <a:t>технология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виртуализации на уровне операционной системы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для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изоляции процессов и ресурсов между различными приложениями и сервисами. 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D054-5175-BE44-9E35-2D073D8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37" t="7727" r="4114" b="2513"/>
          <a:stretch/>
        </p:blipFill>
        <p:spPr>
          <a:xfrm>
            <a:off x="9662808" y="843063"/>
            <a:ext cx="7872920" cy="91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126C46-A300-6143-BEA7-4184EAB8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6" y="0"/>
            <a:ext cx="9430156" cy="2630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B5BB4-3C47-3B4C-996D-763398AF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505" y="1989510"/>
            <a:ext cx="9922182" cy="779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50502-BC52-BD48-87D8-58E9BC55FBA1}"/>
              </a:ext>
            </a:extLst>
          </p:cNvPr>
          <p:cNvSpPr txBox="1"/>
          <p:nvPr/>
        </p:nvSpPr>
        <p:spPr>
          <a:xfrm>
            <a:off x="1115439" y="3959036"/>
            <a:ext cx="53566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Roboto" panose="02000000000000000000" pitchFamily="2" charset="0"/>
              </a:rPr>
              <a:t>podman</a:t>
            </a:r>
            <a:r>
              <a:rPr lang="en-US" sz="3600" b="1" dirty="0">
                <a:latin typeface="Roboto" panose="02000000000000000000" pitchFamily="2" charset="0"/>
              </a:rPr>
              <a:t> </a:t>
            </a:r>
            <a:endParaRPr lang="ru-RU" sz="3600" b="1" dirty="0">
              <a:latin typeface="Roboto" panose="02000000000000000000" pitchFamily="2" charset="0"/>
            </a:endParaRPr>
          </a:p>
          <a:p>
            <a:endParaRPr lang="en-US" sz="2800" dirty="0"/>
          </a:p>
          <a:p>
            <a:r>
              <a:rPr lang="en-US" sz="3600" dirty="0">
                <a:latin typeface="Roboto" panose="02000000000000000000" pitchFamily="2" charset="0"/>
              </a:rPr>
              <a:t>- </a:t>
            </a:r>
            <a:r>
              <a:rPr lang="ru-RU" sz="3600" dirty="0">
                <a:latin typeface="Roboto" panose="02000000000000000000" pitchFamily="2" charset="0"/>
              </a:rPr>
              <a:t>это утилита для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управления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контейнерами </a:t>
            </a:r>
            <a:br>
              <a:rPr lang="en-US" sz="3600" dirty="0">
                <a:latin typeface="Roboto" panose="02000000000000000000" pitchFamily="2" charset="0"/>
              </a:rPr>
            </a:br>
            <a:r>
              <a:rPr lang="ru-RU" sz="3600" b="1" i="1" dirty="0">
                <a:latin typeface="Roboto" panose="02000000000000000000" pitchFamily="2" charset="0"/>
              </a:rPr>
              <a:t>на базе </a:t>
            </a:r>
            <a:r>
              <a:rPr lang="en-US" sz="3600" b="1" i="1" dirty="0">
                <a:latin typeface="Roboto" panose="02000000000000000000" pitchFamily="2" charset="0"/>
              </a:rPr>
              <a:t>Linux</a:t>
            </a:r>
            <a:r>
              <a:rPr lang="en-US" sz="3600" dirty="0">
                <a:latin typeface="Roboto" panose="02000000000000000000" pitchFamily="2" charset="0"/>
              </a:rPr>
              <a:t>, </a:t>
            </a:r>
            <a:r>
              <a:rPr lang="ru-RU" sz="3600" dirty="0">
                <a:latin typeface="Roboto" panose="02000000000000000000" pitchFamily="2" charset="0"/>
              </a:rPr>
              <a:t>которая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является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альтернативой </a:t>
            </a:r>
            <a:r>
              <a:rPr lang="en-US" sz="3600" dirty="0">
                <a:latin typeface="Roboto" panose="02000000000000000000" pitchFamily="2" charset="0"/>
              </a:rPr>
              <a:t>Docker.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270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A2B05-3E77-624B-83E1-87ED35DF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3" y="256647"/>
            <a:ext cx="6783422" cy="1611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6A556-7999-684B-B20C-8C0103FF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2" y="2240874"/>
            <a:ext cx="6908800" cy="6350000"/>
          </a:xfrm>
          <a:prstGeom prst="rect">
            <a:avLst/>
          </a:prstGeom>
        </p:spPr>
      </p:pic>
      <p:pic>
        <p:nvPicPr>
          <p:cNvPr id="6" name="Google Shape;245;p40">
            <a:extLst>
              <a:ext uri="{FF2B5EF4-FFF2-40B4-BE49-F238E27FC236}">
                <a16:creationId xmlns:a16="http://schemas.microsoft.com/office/drawing/2014/main" id="{778E4B63-E93A-5B4E-AA45-CDB1E2F8B2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4272" y="3476017"/>
            <a:ext cx="10051916" cy="4881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43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sz="6400" dirty="0" err="1"/>
              <a:t>Docker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DF6D-C83E-DF4F-8188-173B55EB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45" y="1988618"/>
            <a:ext cx="9625250" cy="7909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B36FD-8933-EA4F-8648-6AF881E9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7"/>
          <a:stretch/>
        </p:blipFill>
        <p:spPr>
          <a:xfrm>
            <a:off x="0" y="0"/>
            <a:ext cx="18340980" cy="10287000"/>
          </a:xfrm>
          <a:prstGeom prst="rect">
            <a:avLst/>
          </a:prstGeom>
        </p:spPr>
      </p:pic>
      <p:sp>
        <p:nvSpPr>
          <p:cNvPr id="4" name="Google Shape;209;p38">
            <a:extLst>
              <a:ext uri="{FF2B5EF4-FFF2-40B4-BE49-F238E27FC236}">
                <a16:creationId xmlns:a16="http://schemas.microsoft.com/office/drawing/2014/main" id="{031FF106-1400-6740-80DE-B4549C27D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en-US" dirty="0"/>
              <a:t>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1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r>
              <a:rPr lang="ru-RU" sz="6400"/>
              <a:t>Docker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1001100" y="2853248"/>
            <a:ext cx="13995060" cy="657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711200" marR="802640" indent="-685800"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Абстракция от </a:t>
            </a:r>
            <a:r>
              <a:rPr lang="ru-RU" sz="4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</a:t>
            </a: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-системы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802640" indent="-685800">
              <a:spcBef>
                <a:spcPts val="12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Легковесные изолированные окружения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802640" indent="-685800">
              <a:spcBef>
                <a:spcPts val="12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Общие слои</a:t>
            </a:r>
            <a:r>
              <a:rPr lang="en-US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 и файловой системы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802640" indent="-685800">
              <a:spcBef>
                <a:spcPts val="12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Компоновка и предсказуемость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10160" indent="-685800">
              <a:spcBef>
                <a:spcPts val="10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Простое управления зависимостями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10160" indent="-685800">
              <a:spcBef>
                <a:spcPts val="10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Дистрибуцию и тиражируемость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10160" indent="-685800">
              <a:spcBef>
                <a:spcPts val="1000"/>
              </a:spcBef>
              <a:buSzPts val="2200"/>
              <a:buFont typeface="Arial"/>
              <a:buChar char="•"/>
            </a:pPr>
            <a:r>
              <a:rPr lang="ru-RU" sz="4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Стандартизация описания окружения, сборки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1200" marR="10160" indent="-685800">
              <a:spcBef>
                <a:spcPts val="1000"/>
              </a:spcBef>
              <a:buSzPts val="2200"/>
              <a:buFont typeface="Arial"/>
              <a:buChar char="•"/>
            </a:pPr>
            <a:r>
              <a:rPr lang="ru-RU" sz="4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Воспроизводимость</a:t>
            </a:r>
            <a:endParaRPr sz="4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DDA54-EBBA-8348-B165-AF9DA099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232" y="679827"/>
            <a:ext cx="3785668" cy="31284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онтейнер и образ</a:t>
            </a:r>
          </a:p>
        </p:txBody>
      </p:sp>
    </p:spTree>
    <p:extLst>
      <p:ext uri="{BB962C8B-B14F-4D97-AF65-F5344CB8AC3E}">
        <p14:creationId xmlns:p14="http://schemas.microsoft.com/office/powerpoint/2010/main" val="25675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6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1" y="952501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4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4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6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6" y="6694267"/>
            <a:ext cx="4906336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6" y="7234045"/>
            <a:ext cx="4671600" cy="9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3" y="2600680"/>
            <a:ext cx="6075478" cy="605749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3619502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7" y="3955831"/>
            <a:ext cx="7870682" cy="3194418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6639" y="4025101"/>
            <a:ext cx="13442400" cy="469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11815200" y="2211120"/>
            <a:ext cx="5943600" cy="171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r>
              <a:rPr lang="ru-RU" sz="3600"/>
              <a:t>Экземпляр образа</a:t>
            </a:r>
            <a:endParaRPr sz="3600"/>
          </a:p>
          <a:p>
            <a:pPr>
              <a:buSzPts val="1800"/>
            </a:pPr>
            <a:r>
              <a:rPr lang="ru-RU" sz="3600"/>
              <a:t>на котором выполняются процессы</a:t>
            </a:r>
            <a:endParaRPr sz="3600"/>
          </a:p>
        </p:txBody>
      </p:sp>
      <p:sp>
        <p:nvSpPr>
          <p:cNvPr id="171" name="Google Shape;171;p9"/>
          <p:cNvSpPr txBox="1"/>
          <p:nvPr/>
        </p:nvSpPr>
        <p:spPr>
          <a:xfrm>
            <a:off x="6523200" y="2242800"/>
            <a:ext cx="5049360" cy="120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r>
              <a:rPr lang="ru-RU" sz="3600"/>
              <a:t>Шаблон для создания</a:t>
            </a:r>
            <a:endParaRPr sz="3600"/>
          </a:p>
          <a:p>
            <a:pPr>
              <a:buSzPts val="1800"/>
            </a:pPr>
            <a:r>
              <a:rPr lang="ru-RU" sz="3600"/>
              <a:t>контейнеров</a:t>
            </a:r>
            <a:endParaRPr sz="3600"/>
          </a:p>
        </p:txBody>
      </p:sp>
      <p:sp>
        <p:nvSpPr>
          <p:cNvPr id="172" name="Google Shape;172;p9"/>
          <p:cNvSpPr txBox="1"/>
          <p:nvPr/>
        </p:nvSpPr>
        <p:spPr>
          <a:xfrm>
            <a:off x="2167200" y="2214000"/>
            <a:ext cx="3930480" cy="120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r>
              <a:rPr lang="ru-RU" sz="3600"/>
              <a:t>Инструкция для</a:t>
            </a:r>
            <a:endParaRPr sz="3600"/>
          </a:p>
          <a:p>
            <a:pPr>
              <a:buSzPts val="1800"/>
            </a:pPr>
            <a:r>
              <a:rPr lang="ru-RU" sz="3600"/>
              <a:t>создания образа</a:t>
            </a:r>
            <a:endParaRPr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60541-A4C0-D44A-B54D-2C0937E0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Docker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6BB8-A721-B14F-A3A6-CBAF857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Unionfs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CEF88-892F-784A-B9A1-77B3AAE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8" y="3801554"/>
            <a:ext cx="11836400" cy="363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A5CB7-32DF-5C41-BFAF-FB634386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650" y="3801554"/>
            <a:ext cx="4842932" cy="363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A723CE-A302-844F-82AA-3BB56E917E76}"/>
              </a:ext>
            </a:extLst>
          </p:cNvPr>
          <p:cNvSpPr/>
          <p:nvPr/>
        </p:nvSpPr>
        <p:spPr>
          <a:xfrm>
            <a:off x="12211819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AFA577-CE75-914F-830F-632001A079B9}"/>
              </a:ext>
            </a:extLst>
          </p:cNvPr>
          <p:cNvSpPr/>
          <p:nvPr/>
        </p:nvSpPr>
        <p:spPr>
          <a:xfrm>
            <a:off x="7561635" y="5143500"/>
            <a:ext cx="946826" cy="675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118B2-05DE-6444-A3C5-E868C072F600}"/>
              </a:ext>
            </a:extLst>
          </p:cNvPr>
          <p:cNvSpPr/>
          <p:nvPr/>
        </p:nvSpPr>
        <p:spPr>
          <a:xfrm>
            <a:off x="3397833" y="5130898"/>
            <a:ext cx="946826" cy="675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D1A59-18D4-D64E-8E2F-E38ED99ED8D1}"/>
              </a:ext>
            </a:extLst>
          </p:cNvPr>
          <p:cNvSpPr/>
          <p:nvPr/>
        </p:nvSpPr>
        <p:spPr>
          <a:xfrm>
            <a:off x="7867333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16F702A-752A-2A40-99E2-924CA6631C85}"/>
              </a:ext>
            </a:extLst>
          </p:cNvPr>
          <p:cNvSpPr/>
          <p:nvPr/>
        </p:nvSpPr>
        <p:spPr>
          <a:xfrm>
            <a:off x="3654443" y="5416615"/>
            <a:ext cx="713362" cy="402078"/>
          </a:xfrm>
          <a:prstGeom prst="rightArrow">
            <a:avLst>
              <a:gd name="adj1" fmla="val 50000"/>
              <a:gd name="adj2" fmla="val 82787"/>
            </a:avLst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034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sz="6400" dirty="0" err="1"/>
              <a:t>Docker</a:t>
            </a:r>
            <a:r>
              <a:rPr lang="ru-RU" sz="6400" dirty="0"/>
              <a:t> </a:t>
            </a:r>
            <a:r>
              <a:rPr lang="en-US" sz="6400" dirty="0"/>
              <a:t>image -&gt; Docker container</a:t>
            </a:r>
            <a:endParaRPr dirty="0"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9203" y="2270760"/>
            <a:ext cx="13889594" cy="720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sz="6400" dirty="0" err="1"/>
              <a:t>Docker</a:t>
            </a:r>
            <a:r>
              <a:rPr lang="ru-RU" sz="6400" dirty="0"/>
              <a:t> </a:t>
            </a:r>
            <a:r>
              <a:rPr lang="en-US" sz="6400" dirty="0"/>
              <a:t>image -&gt; Docker container</a:t>
            </a:r>
            <a:endParaRPr dirty="0"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504" y="2126929"/>
            <a:ext cx="15166992" cy="720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sz="6400" dirty="0" err="1"/>
              <a:t>Docker</a:t>
            </a:r>
            <a:r>
              <a:rPr lang="ru-RU" sz="6400" dirty="0"/>
              <a:t> </a:t>
            </a:r>
            <a:r>
              <a:rPr lang="ru-RU" sz="6400" dirty="0" err="1"/>
              <a:t>unionfs</a:t>
            </a:r>
            <a:r>
              <a:rPr lang="ru-RU" sz="6400" dirty="0"/>
              <a:t> - пример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82EEB-78D6-9A44-AB4C-531FF258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00" y="1891712"/>
            <a:ext cx="8295884" cy="807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13DD4-8BB6-AC4C-959B-5334AD2F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615" y="1891713"/>
            <a:ext cx="7368162" cy="1348086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9ACCFC8-205B-174F-BE97-4BF99330F254}"/>
              </a:ext>
            </a:extLst>
          </p:cNvPr>
          <p:cNvSpPr/>
          <p:nvPr/>
        </p:nvSpPr>
        <p:spPr>
          <a:xfrm>
            <a:off x="9296984" y="2318914"/>
            <a:ext cx="1299680" cy="920884"/>
          </a:xfrm>
          <a:custGeom>
            <a:avLst/>
            <a:gdLst>
              <a:gd name="connsiteX0" fmla="*/ 0 w 642026"/>
              <a:gd name="connsiteY0" fmla="*/ 460442 h 460442"/>
              <a:gd name="connsiteX1" fmla="*/ 6486 w 642026"/>
              <a:gd name="connsiteY1" fmla="*/ 0 h 460442"/>
              <a:gd name="connsiteX2" fmla="*/ 642026 w 642026"/>
              <a:gd name="connsiteY2" fmla="*/ 6485 h 460442"/>
              <a:gd name="connsiteX3" fmla="*/ 642026 w 642026"/>
              <a:gd name="connsiteY3" fmla="*/ 201038 h 460442"/>
              <a:gd name="connsiteX4" fmla="*/ 0 w 642026"/>
              <a:gd name="connsiteY4" fmla="*/ 460442 h 4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6" h="460442">
                <a:moveTo>
                  <a:pt x="0" y="460442"/>
                </a:moveTo>
                <a:lnTo>
                  <a:pt x="6486" y="0"/>
                </a:lnTo>
                <a:lnTo>
                  <a:pt x="642026" y="6485"/>
                </a:lnTo>
                <a:lnTo>
                  <a:pt x="642026" y="201038"/>
                </a:lnTo>
                <a:lnTo>
                  <a:pt x="0" y="4604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5AD5CB-11F1-AE42-BB72-C2C53A0A4757}"/>
              </a:ext>
            </a:extLst>
          </p:cNvPr>
          <p:cNvSpPr/>
          <p:nvPr/>
        </p:nvSpPr>
        <p:spPr>
          <a:xfrm>
            <a:off x="9295656" y="2743201"/>
            <a:ext cx="1299680" cy="7169150"/>
          </a:xfrm>
          <a:custGeom>
            <a:avLst/>
            <a:gdLst>
              <a:gd name="connsiteX0" fmla="*/ 0 w 648511"/>
              <a:gd name="connsiteY0" fmla="*/ 259405 h 3579779"/>
              <a:gd name="connsiteX1" fmla="*/ 648511 w 648511"/>
              <a:gd name="connsiteY1" fmla="*/ 0 h 3579779"/>
              <a:gd name="connsiteX2" fmla="*/ 648511 w 648511"/>
              <a:gd name="connsiteY2" fmla="*/ 201039 h 3579779"/>
              <a:gd name="connsiteX3" fmla="*/ 0 w 648511"/>
              <a:gd name="connsiteY3" fmla="*/ 3579779 h 3579779"/>
              <a:gd name="connsiteX4" fmla="*/ 0 w 648511"/>
              <a:gd name="connsiteY4" fmla="*/ 259405 h 357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511" h="3579779">
                <a:moveTo>
                  <a:pt x="0" y="259405"/>
                </a:moveTo>
                <a:lnTo>
                  <a:pt x="648511" y="0"/>
                </a:lnTo>
                <a:lnTo>
                  <a:pt x="648511" y="201039"/>
                </a:lnTo>
                <a:lnTo>
                  <a:pt x="0" y="3579779"/>
                </a:lnTo>
                <a:lnTo>
                  <a:pt x="0" y="259405"/>
                </a:lnTo>
                <a:close/>
              </a:path>
            </a:pathLst>
          </a:custGeom>
          <a:solidFill>
            <a:srgbClr val="E5F3FD"/>
          </a:solidFill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384FDB-DE68-0644-B3B1-BAF7AC4620C2}"/>
              </a:ext>
            </a:extLst>
          </p:cNvPr>
          <p:cNvSpPr/>
          <p:nvPr/>
        </p:nvSpPr>
        <p:spPr>
          <a:xfrm>
            <a:off x="1010097" y="3260530"/>
            <a:ext cx="8286886" cy="6702212"/>
          </a:xfrm>
          <a:custGeom>
            <a:avLst/>
            <a:gdLst>
              <a:gd name="connsiteX0" fmla="*/ 4146697 w 4152013"/>
              <a:gd name="connsiteY0" fmla="*/ 0 h 3354572"/>
              <a:gd name="connsiteX1" fmla="*/ 5316 w 4152013"/>
              <a:gd name="connsiteY1" fmla="*/ 21265 h 3354572"/>
              <a:gd name="connsiteX2" fmla="*/ 0 w 4152013"/>
              <a:gd name="connsiteY2" fmla="*/ 3354572 h 3354572"/>
              <a:gd name="connsiteX3" fmla="*/ 4152013 w 4152013"/>
              <a:gd name="connsiteY3" fmla="*/ 3338623 h 3354572"/>
              <a:gd name="connsiteX4" fmla="*/ 4146697 w 4152013"/>
              <a:gd name="connsiteY4" fmla="*/ 0 h 335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013" h="3354572">
                <a:moveTo>
                  <a:pt x="4146697" y="0"/>
                </a:moveTo>
                <a:lnTo>
                  <a:pt x="5316" y="21265"/>
                </a:lnTo>
                <a:lnTo>
                  <a:pt x="0" y="3354572"/>
                </a:lnTo>
                <a:lnTo>
                  <a:pt x="4152013" y="3338623"/>
                </a:lnTo>
                <a:lnTo>
                  <a:pt x="4146697" y="0"/>
                </a:lnTo>
                <a:close/>
              </a:path>
            </a:pathLst>
          </a:custGeom>
          <a:noFill/>
          <a:ln w="6350">
            <a:solidFill>
              <a:srgbClr val="0B88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Запустить контейнер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6988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/>
        </p:nvSpPr>
        <p:spPr>
          <a:xfrm>
            <a:off x="1371600" y="2240640"/>
            <a:ext cx="15544800" cy="785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r>
              <a:rPr lang="ru-RU" sz="2800" dirty="0">
                <a:latin typeface="+mn-lt"/>
              </a:rPr>
              <a:t>1. Установить </a:t>
            </a:r>
            <a:r>
              <a:rPr lang="ru-RU" sz="2800" dirty="0" err="1">
                <a:latin typeface="+mn-lt"/>
              </a:rPr>
              <a:t>docker</a:t>
            </a:r>
            <a:r>
              <a:rPr lang="ru-RU" sz="2800" dirty="0">
                <a:latin typeface="+mn-lt"/>
              </a:rPr>
              <a:t> на ваш ПК</a:t>
            </a:r>
            <a:endParaRPr sz="2800" dirty="0">
              <a:latin typeface="+mn-lt"/>
            </a:endParaRPr>
          </a:p>
          <a:p>
            <a:pPr>
              <a:buSzPts val="1800"/>
            </a:pPr>
            <a:r>
              <a:rPr lang="ru-RU" sz="2800" u="sng" dirty="0">
                <a:solidFill>
                  <a:schemeClr val="hlink"/>
                </a:solidFill>
                <a:latin typeface="+mn-lt"/>
                <a:hlinkClick r:id="rId3"/>
              </a:rPr>
              <a:t>https://docs.docker.com/desktop/</a:t>
            </a:r>
            <a:endParaRPr sz="2800" dirty="0">
              <a:latin typeface="+mn-lt"/>
            </a:endParaRPr>
          </a:p>
          <a:p>
            <a:pPr>
              <a:buSzPts val="1800"/>
            </a:pP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dirty="0">
                <a:latin typeface="+mn-lt"/>
              </a:rPr>
              <a:t>Установка и обновление (</a:t>
            </a:r>
            <a:r>
              <a:rPr lang="en-US" sz="2800" dirty="0">
                <a:latin typeface="+mn-lt"/>
              </a:rPr>
              <a:t>Windows Subsystem for Linux</a:t>
            </a:r>
            <a:r>
              <a:rPr lang="ru-RU" sz="2800" dirty="0">
                <a:latin typeface="+mn-lt"/>
              </a:rPr>
              <a:t>) WSL2:</a:t>
            </a: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u="sng" dirty="0">
                <a:solidFill>
                  <a:schemeClr val="hlink"/>
                </a:solidFill>
                <a:latin typeface="+mn-lt"/>
                <a:hlinkClick r:id="rId4"/>
              </a:rPr>
              <a:t>https://learn.microsoft.com/en-us/windows/wsl/install-manual</a:t>
            </a:r>
            <a:endParaRPr sz="2800" dirty="0">
              <a:latin typeface="+mn-lt"/>
            </a:endParaRPr>
          </a:p>
          <a:p>
            <a:pPr>
              <a:buSzPts val="1500"/>
            </a:pP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dirty="0">
                <a:latin typeface="+mn-lt"/>
              </a:rPr>
              <a:t>Включение функций виртуализации:</a:t>
            </a: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u="sng" dirty="0">
                <a:solidFill>
                  <a:schemeClr val="hlink"/>
                </a:solidFill>
                <a:latin typeface="+mn-lt"/>
                <a:hlinkClick r:id="rId5"/>
              </a:rPr>
              <a:t>https://docs.docker.com/desktop/troubleshoot/topics/#virtualization</a:t>
            </a:r>
            <a:endParaRPr sz="2800" dirty="0">
              <a:latin typeface="+mn-lt"/>
            </a:endParaRPr>
          </a:p>
          <a:p>
            <a:pPr>
              <a:buSzPts val="1500"/>
            </a:pP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dirty="0">
                <a:latin typeface="+mn-lt"/>
              </a:rPr>
              <a:t>Включение виртуализации в BIOS:</a:t>
            </a:r>
            <a:endParaRPr sz="2800" dirty="0">
              <a:latin typeface="+mn-lt"/>
            </a:endParaRPr>
          </a:p>
          <a:p>
            <a:pPr>
              <a:buSzPts val="1500"/>
            </a:pPr>
            <a:r>
              <a:rPr lang="ru-RU" sz="2800" u="sng" dirty="0">
                <a:solidFill>
                  <a:schemeClr val="hlink"/>
                </a:solidFill>
                <a:latin typeface="+mn-lt"/>
                <a:hlinkClick r:id="rId6"/>
              </a:rPr>
              <a:t>https://bce.berkeley.edu/enabling-virtualization-in-your-pc-bios.html</a:t>
            </a:r>
            <a:endParaRPr sz="2800" dirty="0">
              <a:latin typeface="+mn-lt"/>
            </a:endParaRPr>
          </a:p>
          <a:p>
            <a:pPr>
              <a:buSzPts val="1500"/>
            </a:pPr>
            <a:endParaRPr sz="2800" dirty="0">
              <a:latin typeface="+mn-lt"/>
            </a:endParaRPr>
          </a:p>
          <a:p>
            <a:pPr>
              <a:buSzPts val="1800"/>
            </a:pPr>
            <a:r>
              <a:rPr lang="ru-RU" sz="2800" dirty="0">
                <a:latin typeface="+mn-lt"/>
              </a:rPr>
              <a:t>2. Запустить в консоли команду: </a:t>
            </a:r>
            <a:endParaRPr sz="2800" dirty="0">
              <a:latin typeface="+mn-lt"/>
            </a:endParaRPr>
          </a:p>
          <a:p>
            <a:pPr>
              <a:buSzPts val="1800"/>
            </a:pPr>
            <a:r>
              <a:rPr lang="ru-RU" sz="2800" dirty="0" err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docker</a:t>
            </a:r>
            <a:r>
              <a:rPr lang="ru-RU" sz="28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</a:t>
            </a:r>
            <a:r>
              <a:rPr lang="en-US" sz="2800" dirty="0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-v</a:t>
            </a:r>
            <a:endParaRPr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97952-3F82-6E40-91FA-43FA6DFD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работа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/>
        </p:nvSpPr>
        <p:spPr>
          <a:xfrm>
            <a:off x="1257300" y="2835600"/>
            <a:ext cx="123035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endParaRPr sz="3600" dirty="0"/>
          </a:p>
          <a:p>
            <a:pPr>
              <a:buSzPts val="1200"/>
            </a:pPr>
            <a:r>
              <a:rPr lang="ru-RU" sz="2400" dirty="0"/>
              <a:t>1. Дважды щелкните </a:t>
            </a:r>
            <a:r>
              <a:rPr lang="en-US" sz="2400" dirty="0"/>
              <a:t>Docker Desktop </a:t>
            </a:r>
            <a:r>
              <a:rPr lang="en-US" sz="2400" dirty="0" err="1"/>
              <a:t>Installer.exe</a:t>
            </a:r>
            <a:r>
              <a:rPr lang="en-US" sz="2400" dirty="0"/>
              <a:t>, </a:t>
            </a:r>
            <a:r>
              <a:rPr lang="ru-RU" sz="2400" dirty="0"/>
              <a:t>чтобы запустить программу установки.</a:t>
            </a:r>
          </a:p>
          <a:p>
            <a:pPr>
              <a:buSzPts val="1200"/>
            </a:pPr>
            <a:r>
              <a:rPr lang="ru-RU" sz="2400" dirty="0"/>
              <a:t>Если вы еще не скачали программу установки (</a:t>
            </a:r>
            <a:r>
              <a:rPr lang="en-US" sz="2400" dirty="0"/>
              <a:t>Docker Desktop </a:t>
            </a:r>
            <a:r>
              <a:rPr lang="en-US" sz="2400" dirty="0" err="1"/>
              <a:t>Installer.exe</a:t>
            </a:r>
            <a:r>
              <a:rPr lang="en-US" sz="2400" dirty="0"/>
              <a:t>), </a:t>
            </a:r>
            <a:r>
              <a:rPr lang="ru-RU" sz="2400" dirty="0"/>
              <a:t>вы можете получить ее с </a:t>
            </a:r>
            <a:r>
              <a:rPr lang="en-US" sz="2400" dirty="0"/>
              <a:t>Docker Hub. </a:t>
            </a:r>
            <a:r>
              <a:rPr lang="ru-RU" sz="2400" dirty="0"/>
              <a:t>Обычно он загружается в папку "Загрузки", или вы можете запустить его из панели последних загрузок в нижней части веб-браузера.</a:t>
            </a:r>
          </a:p>
          <a:p>
            <a:pPr>
              <a:buSzPts val="1200"/>
            </a:pPr>
            <a:endParaRPr lang="ru-RU" sz="2400" dirty="0"/>
          </a:p>
          <a:p>
            <a:pPr>
              <a:buSzPts val="1200"/>
            </a:pPr>
            <a:r>
              <a:rPr lang="ru-RU" sz="2400" dirty="0"/>
              <a:t>2. При появлении запроса убедитесь, что опция Использовать </a:t>
            </a:r>
            <a:r>
              <a:rPr lang="en-US" sz="2400" dirty="0"/>
              <a:t>WSL 2 </a:t>
            </a:r>
            <a:r>
              <a:rPr lang="ru-RU" sz="2400" dirty="0"/>
              <a:t>вместо </a:t>
            </a:r>
            <a:r>
              <a:rPr lang="en-US" sz="2400" dirty="0"/>
              <a:t>Hyper-V </a:t>
            </a:r>
            <a:r>
              <a:rPr lang="ru-RU" sz="2400" dirty="0"/>
              <a:t>на странице конфигурации выбрана или не выбрана в зависимости от выбранного вами </a:t>
            </a:r>
            <a:r>
              <a:rPr lang="ru-RU" sz="2400" dirty="0" err="1"/>
              <a:t>бэкэнда</a:t>
            </a:r>
            <a:r>
              <a:rPr lang="ru-RU" sz="2400" dirty="0"/>
              <a:t>.</a:t>
            </a:r>
          </a:p>
          <a:p>
            <a:pPr>
              <a:buSzPts val="1200"/>
            </a:pPr>
            <a:r>
              <a:rPr lang="ru-RU" sz="2400" dirty="0"/>
              <a:t>Если ваша система поддерживает только один из двух вариантов, тип </a:t>
            </a:r>
            <a:r>
              <a:rPr lang="ru-RU" sz="2400" dirty="0" err="1"/>
              <a:t>бэкэнда</a:t>
            </a:r>
            <a:r>
              <a:rPr lang="ru-RU" sz="2400" dirty="0"/>
              <a:t> будет выбран автоматически.</a:t>
            </a:r>
          </a:p>
          <a:p>
            <a:pPr>
              <a:buSzPts val="1200"/>
            </a:pPr>
            <a:endParaRPr lang="ru-RU" sz="2400" dirty="0"/>
          </a:p>
          <a:p>
            <a:pPr>
              <a:buSzPts val="1200"/>
            </a:pPr>
            <a:r>
              <a:rPr lang="ru-RU" sz="2400" dirty="0"/>
              <a:t>3. Следуйте инструкциям мастера установки, чтобы авторизовать программу установки и приступить к установке.</a:t>
            </a:r>
          </a:p>
          <a:p>
            <a:pPr>
              <a:buSzPts val="1200"/>
            </a:pPr>
            <a:endParaRPr lang="ru-RU" sz="2400" dirty="0"/>
          </a:p>
          <a:p>
            <a:pPr>
              <a:buSzPts val="1200"/>
            </a:pPr>
            <a:r>
              <a:rPr lang="ru-RU" sz="2400" dirty="0"/>
              <a:t>4. После успешной установки нажмите Закрыть, чтобы завершить процесс установки.</a:t>
            </a:r>
          </a:p>
        </p:txBody>
      </p:sp>
      <p:sp>
        <p:nvSpPr>
          <p:cNvPr id="291" name="Google Shape;291;p21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 dirty="0"/>
          </a:p>
        </p:txBody>
      </p:sp>
      <p:sp>
        <p:nvSpPr>
          <p:cNvPr id="293" name="Google Shape;293;p21"/>
          <p:cNvSpPr txBox="1"/>
          <p:nvPr/>
        </p:nvSpPr>
        <p:spPr>
          <a:xfrm>
            <a:off x="1257300" y="2142000"/>
            <a:ext cx="85902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800"/>
            </a:pPr>
            <a:r>
              <a:rPr lang="ru-RU" sz="3600" dirty="0">
                <a:hlinkClick r:id="rId3"/>
              </a:rPr>
              <a:t>https://docs.docker.com/desktop/</a:t>
            </a:r>
            <a:r>
              <a:rPr lang="ru-RU" sz="3600" dirty="0"/>
              <a:t> </a:t>
            </a:r>
            <a:endParaRPr sz="3600" dirty="0"/>
          </a:p>
        </p:txBody>
      </p:sp>
      <p:pic>
        <p:nvPicPr>
          <p:cNvPr id="294" name="Google Shape;29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2320" y="3425760"/>
            <a:ext cx="4675680" cy="42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60679-5245-F441-8973-70EB3B9E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Docker Desktop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 dirty="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 dirty="0"/>
          </a:p>
        </p:txBody>
      </p:sp>
      <p:pic>
        <p:nvPicPr>
          <p:cNvPr id="305" name="Google Shape;305;p22"/>
          <p:cNvPicPr preferRelativeResize="0"/>
          <p:nvPr/>
        </p:nvPicPr>
        <p:blipFill rotWithShape="1">
          <a:blip r:embed="rId3">
            <a:alphaModFix/>
          </a:blip>
          <a:srcRect r="2651" b="14993"/>
          <a:stretch/>
        </p:blipFill>
        <p:spPr>
          <a:xfrm>
            <a:off x="2505600" y="1923120"/>
            <a:ext cx="13264560" cy="799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/>
          <p:nvPr/>
        </p:nvSpPr>
        <p:spPr>
          <a:xfrm>
            <a:off x="8931600" y="9210960"/>
            <a:ext cx="2574720" cy="339840"/>
          </a:xfrm>
          <a:prstGeom prst="rect">
            <a:avLst/>
          </a:prstGeom>
          <a:noFill/>
          <a:ln w="12600" cap="flat" cmpd="sng">
            <a:solidFill>
              <a:srgbClr val="FF4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SzPts val="1400"/>
            </a:pPr>
            <a:endParaRPr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1F525-6F16-4747-8E3D-69A30053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</a:t>
            </a:r>
            <a:r>
              <a:rPr lang="ru-RU" dirty="0"/>
              <a:t>виртуализация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520" y="3047040"/>
            <a:ext cx="15890400" cy="4822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E7571-456B-394C-BB56-2FE773CF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запуск контейнера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1" y="972000"/>
            <a:ext cx="12075626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7"/>
            <a:ext cx="11804300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pic>
        <p:nvPicPr>
          <p:cNvPr id="316" name="Google Shape;3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300" y="2602800"/>
            <a:ext cx="7916400" cy="10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6660" y="4670640"/>
            <a:ext cx="14307840" cy="32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89920" y="2458800"/>
            <a:ext cx="4297680" cy="10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5F94F-D2B2-0149-85C8-9D06339D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run hello-world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67F06-372B-C346-9446-5736E37FE43A}"/>
              </a:ext>
            </a:extLst>
          </p:cNvPr>
          <p:cNvSpPr/>
          <p:nvPr/>
        </p:nvSpPr>
        <p:spPr>
          <a:xfrm>
            <a:off x="1257300" y="6858000"/>
            <a:ext cx="13229408" cy="105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sp>
        <p:nvSpPr>
          <p:cNvPr id="328" name="Google Shape;328;p24"/>
          <p:cNvSpPr txBox="1"/>
          <p:nvPr/>
        </p:nvSpPr>
        <p:spPr>
          <a:xfrm>
            <a:off x="939600" y="1944480"/>
            <a:ext cx="17348400" cy="747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latest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hub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image:version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:version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hub</a:t>
            </a:r>
            <a:endParaRPr sz="3200" dirty="0"/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				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		  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run container &lt;name&gt;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detached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after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endParaRPr lang="en-US" sz="320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600"/>
            </a:pPr>
            <a:r>
              <a:rPr lang="en-US" sz="3200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docker run –p </a:t>
            </a:r>
            <a:r>
              <a:rPr lang="en-US" sz="3200" dirty="0" err="1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local:container</a:t>
            </a:r>
            <a:r>
              <a:rPr lang="en-US" sz="3200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ourier New"/>
                <a:cs typeface="Courier New"/>
                <a:sym typeface="Courier New"/>
              </a:rPr>
              <a:t># open container port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ps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running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containers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ps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containers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running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stopped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9D9B6-3186-8344-9D97-1C8FBEFF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CLI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sp>
        <p:nvSpPr>
          <p:cNvPr id="348" name="Google Shape;348;p26"/>
          <p:cNvSpPr txBox="1"/>
          <p:nvPr/>
        </p:nvSpPr>
        <p:spPr>
          <a:xfrm>
            <a:off x="939600" y="2587679"/>
            <a:ext cx="15976800" cy="744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logs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|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logs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		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stream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		</a:t>
            </a:r>
            <a:r>
              <a:rPr lang="en-US" sz="3200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procesess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rmi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endParaRPr sz="3200" dirty="0">
              <a:solidFill>
                <a:schemeClr val="accent6"/>
              </a:solidFill>
            </a:endParaRPr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&gt;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kill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endParaRPr sz="3200" dirty="0"/>
          </a:p>
          <a:p>
            <a:pPr>
              <a:buSzPts val="1600"/>
            </a:pP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latin typeface="Courier New"/>
                <a:ea typeface="Courier New"/>
                <a:cs typeface="Courier New"/>
                <a:sym typeface="Courier New"/>
              </a:rPr>
              <a:t>prune</a:t>
            </a:r>
            <a:r>
              <a:rPr lang="ru-RU" sz="32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stopped</a:t>
            </a:r>
            <a:r>
              <a:rPr lang="ru-RU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32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containers</a:t>
            </a:r>
            <a:endParaRPr lang="en-US" sz="320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ts val="1600"/>
            </a:pPr>
            <a:r>
              <a:rPr lang="en-US" sz="3200" dirty="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docker system df			   </a:t>
            </a:r>
            <a:r>
              <a:rPr lang="en-US" sz="3200" dirty="0">
                <a:solidFill>
                  <a:schemeClr val="accent6"/>
                </a:solidFill>
                <a:latin typeface="Courier New"/>
                <a:cs typeface="Courier New"/>
                <a:sym typeface="Courier New"/>
              </a:rPr>
              <a:t># show disk usage</a:t>
            </a:r>
            <a:endParaRPr sz="3200" dirty="0">
              <a:solidFill>
                <a:schemeClr val="accent6"/>
              </a:solidFill>
            </a:endParaRPr>
          </a:p>
        </p:txBody>
      </p:sp>
      <p:cxnSp>
        <p:nvCxnSpPr>
          <p:cNvPr id="350" name="Google Shape;350;p26"/>
          <p:cNvCxnSpPr/>
          <p:nvPr/>
        </p:nvCxnSpPr>
        <p:spPr>
          <a:xfrm>
            <a:off x="1084217" y="6191794"/>
            <a:ext cx="13258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DA04C5-3813-0646-AD22-5A9DB3E1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контейнерами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889" y="1859632"/>
            <a:ext cx="11996974" cy="787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8BF82-D53C-2E4E-90A9-022D1669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r>
              <a:rPr lang="en-US" dirty="0"/>
              <a:t>Docker Desktop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Проверить версию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docker </a:t>
            </a:r>
            <a:br>
              <a:rPr lang="en-US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-v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Запустить контейнер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hello-world</a:t>
            </a:r>
            <a:br>
              <a:rPr lang="en-US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hello-world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Запустить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nginx</a:t>
            </a:r>
            <a:br>
              <a:rPr lang="en-US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--rm --name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-p8080:80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b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JetBrains Mono"/>
              </a:rPr>
              <a:t>Если мы стартовали существующий контейнер – посмотреть на каких портах он работает</a:t>
            </a:r>
            <a:br>
              <a:rPr lang="ru-RU" sz="240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port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Подключиться к нему и посмотреть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логи</a:t>
            </a:r>
            <a:br>
              <a:rPr lang="en-US" sz="240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 –f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24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контейнеров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Docker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перед виртуальной машиной?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отличается образ от контейнера?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tx1"/>
                </a:solidFill>
                <a:latin typeface="JetBrains Mono"/>
              </a:rPr>
              <a:t>Какой командой можем посмотреть все образы которые есть локально?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Какой командой можем посмотреть все </a:t>
            </a:r>
            <a:r>
              <a:rPr lang="ru-RU" sz="2800" dirty="0">
                <a:solidFill>
                  <a:schemeClr val="tx1"/>
                </a:solidFill>
                <a:latin typeface="JetBrains Mono"/>
              </a:rPr>
              <a:t>запущенные контейнеры? Все контейнеры которые есть?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запустить контейнер в фоновом режиме и автоматически удалить после остановки?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tx1"/>
                </a:solidFill>
                <a:latin typeface="JetBrains Mono"/>
              </a:rPr>
              <a:t>Как подключиться и посмотреть </a:t>
            </a:r>
            <a:r>
              <a:rPr lang="ru-RU" sz="2800" dirty="0" err="1">
                <a:solidFill>
                  <a:schemeClr val="tx1"/>
                </a:solidFill>
                <a:latin typeface="JetBrains Mono"/>
              </a:rPr>
              <a:t>логи</a:t>
            </a:r>
            <a:r>
              <a:rPr lang="ru-RU" sz="2800" dirty="0">
                <a:solidFill>
                  <a:schemeClr val="tx1"/>
                </a:solidFill>
                <a:latin typeface="JetBrains Mono"/>
              </a:rPr>
              <a:t> контейнера?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Запуск контейнеров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227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Проверить версию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docker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hello-world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nginx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Подключиться к нему и посмотреть </a:t>
            </a:r>
            <a:r>
              <a:rPr lang="ru-RU" sz="2400" i="0" dirty="0" err="1">
                <a:solidFill>
                  <a:schemeClr val="tx1"/>
                </a:solidFill>
                <a:latin typeface="JetBrains Mono"/>
              </a:rPr>
              <a:t>логи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88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8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5D0117-6E11-EC42-A7CF-4CF5BB293ED4}"/>
              </a:ext>
            </a:extLst>
          </p:cNvPr>
          <p:cNvSpPr/>
          <p:nvPr/>
        </p:nvSpPr>
        <p:spPr>
          <a:xfrm>
            <a:off x="7213781" y="5047218"/>
            <a:ext cx="4418585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Django and Databases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5E35A6-8E39-224F-A493-74303053F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879" y="5257434"/>
            <a:ext cx="540000" cy="54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Как не потерять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467614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181DA-8D45-8A46-A1A9-CB9E65C8BF67}"/>
              </a:ext>
            </a:extLst>
          </p:cNvPr>
          <p:cNvSpPr txBox="1"/>
          <p:nvPr/>
        </p:nvSpPr>
        <p:spPr>
          <a:xfrm>
            <a:off x="1001099" y="2352422"/>
            <a:ext cx="10713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oboto" panose="02000000000000000000" pitchFamily="2" charset="0"/>
              </a:rPr>
              <a:t>Позволяют отделить</a:t>
            </a:r>
            <a:r>
              <a:rPr lang="en-TR" sz="3600" dirty="0">
                <a:latin typeface="Roboto" panose="02000000000000000000" pitchFamily="2" charset="0"/>
              </a:rPr>
              <a:t> </a:t>
            </a:r>
            <a:r>
              <a:rPr lang="ru-RU" sz="3600" dirty="0">
                <a:latin typeface="Roboto" panose="02000000000000000000" pitchFamily="2" charset="0"/>
              </a:rPr>
              <a:t>жизненный цикл данных, которые он в себе хранит, от жизни самого контейнера, который эти данные создал 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88931-1B66-8B4F-B3CB-224CA43C6855}"/>
              </a:ext>
            </a:extLst>
          </p:cNvPr>
          <p:cNvSpPr txBox="1"/>
          <p:nvPr/>
        </p:nvSpPr>
        <p:spPr>
          <a:xfrm>
            <a:off x="1001099" y="3999460"/>
            <a:ext cx="14037817" cy="1824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Типы </a:t>
            </a:r>
            <a:r>
              <a:rPr lang="en-US" sz="2400" b="1" dirty="0"/>
              <a:t>volumes</a:t>
            </a:r>
            <a:endParaRPr lang="ru-RU" sz="2400" b="1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Volumes - </a:t>
            </a:r>
            <a:r>
              <a:rPr lang="ru-RU" sz="2400" dirty="0"/>
              <a:t>тома управляемые </a:t>
            </a:r>
            <a:r>
              <a:rPr lang="en-US" sz="2400" dirty="0"/>
              <a:t>Docker'</a:t>
            </a:r>
            <a:r>
              <a:rPr lang="ru-RU" sz="2400" dirty="0"/>
              <a:t>ом. Другие процессы</a:t>
            </a:r>
            <a:r>
              <a:rPr lang="en-US" sz="2400" dirty="0"/>
              <a:t> </a:t>
            </a:r>
            <a:r>
              <a:rPr lang="ru-RU" sz="2400" dirty="0"/>
              <a:t>не должны</a:t>
            </a:r>
            <a:r>
              <a:rPr lang="en-US" sz="2400" dirty="0"/>
              <a:t> </a:t>
            </a:r>
            <a:r>
              <a:rPr lang="ru-RU" sz="2400" dirty="0"/>
              <a:t>иметь</a:t>
            </a:r>
            <a:r>
              <a:rPr lang="en-US" sz="2400" dirty="0"/>
              <a:t> </a:t>
            </a:r>
            <a:r>
              <a:rPr lang="ru-RU" sz="2400" dirty="0"/>
              <a:t>к ним доступ;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Bind mount - </a:t>
            </a:r>
            <a:r>
              <a:rPr lang="ru-RU" sz="2400" dirty="0"/>
              <a:t>директории в файловой системе. Любой процесс может получить</a:t>
            </a:r>
            <a:r>
              <a:rPr lang="en-US" sz="2400" dirty="0"/>
              <a:t> </a:t>
            </a:r>
            <a:r>
              <a:rPr lang="ru-RU" sz="2400" dirty="0"/>
              <a:t>к ним доступ;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tmpfs</a:t>
            </a:r>
            <a:r>
              <a:rPr lang="en-US" sz="2400" dirty="0"/>
              <a:t> - </a:t>
            </a:r>
            <a:r>
              <a:rPr lang="ru-RU" sz="2400" dirty="0"/>
              <a:t>тома расположенные в памяти хоста. Никогда не записываются</a:t>
            </a:r>
            <a:r>
              <a:rPr lang="en-US" sz="2400" dirty="0"/>
              <a:t> </a:t>
            </a:r>
            <a:r>
              <a:rPr lang="ru-RU" sz="2400" dirty="0"/>
              <a:t>на диск.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1F4648-9C56-304A-A5FD-6170525B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45" y="6205628"/>
            <a:ext cx="9229494" cy="381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6B601-DE48-1344-AE67-94C30F76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450" y="844328"/>
            <a:ext cx="4550154" cy="2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53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2A5-3672-274A-A362-A9D55920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data volumes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262C-0B41-CD4F-8657-4C7268B3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33" y="2853248"/>
            <a:ext cx="13514962" cy="6779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FB817-282D-8B4A-84AA-8395CF33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450" y="844328"/>
            <a:ext cx="4550154" cy="2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220384"/>
            <a:ext cx="1394786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Создать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volume</a:t>
            </a:r>
            <a:br>
              <a:rPr lang="en-US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volume create database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и запустите контейнер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PostgreSQL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</a:t>
            </a:r>
            <a:r>
              <a:rPr lang="ru-RU" sz="2400" b="0" i="0" dirty="0" err="1">
                <a:solidFill>
                  <a:schemeClr val="tx1"/>
                </a:solidFill>
                <a:latin typeface="JetBrains Mono"/>
              </a:rPr>
              <a:t>примонтированным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volume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в фоновом режиме с автоматическим удалением после остановки</a:t>
            </a:r>
            <a:br>
              <a:rPr lang="en-US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--rm --name my-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POSTGRES_PASSWORD=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mysecretpassword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-p 5455:5432 -v database:/var/lib/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Подключиться к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PostgreSQL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и создать новую БД</a:t>
            </a:r>
            <a:br>
              <a:rPr lang="ru-RU" sz="24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-it my-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b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DATABASE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my_new_database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Остановить контейнер и проверить что он удален</a:t>
            </a:r>
            <a:br>
              <a:rPr lang="ru-RU" sz="240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stop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my_postgres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spcAft>
                <a:spcPts val="1200"/>
              </a:spcAft>
              <a:buFont typeface="Arial"/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Запустите новый контейнер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PostgreSQL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</a:t>
            </a:r>
            <a:r>
              <a:rPr lang="ru-RU" sz="2400" b="0" i="0" dirty="0" err="1">
                <a:solidFill>
                  <a:schemeClr val="tx1"/>
                </a:solidFill>
                <a:latin typeface="JetBrains Mono"/>
              </a:rPr>
              <a:t>примонтированным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volume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 и проверьте что БД подключилась</a:t>
            </a:r>
            <a:br>
              <a:rPr lang="en-US" sz="2400" dirty="0">
                <a:solidFill>
                  <a:schemeClr val="tx1"/>
                </a:solidFill>
                <a:latin typeface="JetBrains Mono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--rm --name my-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POSTGRES_PASSWORD=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mysecretpassword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-p 5455:5432 -v database:/var/lib/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postgresql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b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-it my-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-U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b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pg_database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59397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Монтирование тома в контейнер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1041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Повторите пример с БД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PostgreSQL (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vols.md</a:t>
            </a:r>
            <a:r>
              <a:rPr lang="en-US" sz="240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617749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8723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Разобрались в чем разница между </a:t>
            </a:r>
            <a:r>
              <a:rPr lang="en-US" sz="3200" dirty="0">
                <a:latin typeface="Inter"/>
                <a:ea typeface="Inter"/>
                <a:sym typeface="Inter"/>
              </a:rPr>
              <a:t>Docker’</a:t>
            </a:r>
            <a:r>
              <a:rPr lang="ru-RU" sz="3200" dirty="0">
                <a:latin typeface="Inter"/>
                <a:ea typeface="Inter"/>
                <a:sym typeface="Inter"/>
              </a:rPr>
              <a:t>ом и виртуальной машиной;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Узнали в чем разница между контейнером и образом;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Узнали как запустить контейнер и подключиться к нему;</a:t>
            </a:r>
            <a:endParaRPr lang="en-US" sz="3200" dirty="0">
              <a:latin typeface="Inter"/>
              <a:ea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Поняли, что такое том и как не потерять данные в контейнере;</a:t>
            </a:r>
            <a:endParaRPr lang="en-US" sz="3200" dirty="0">
              <a:latin typeface="Inter"/>
              <a:ea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Поупражнялись управлять контейнерами.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Следующий </a:t>
            </a:r>
            <a:r>
              <a:rPr lang="ru-RU" sz="64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вебинар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3746654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Поймем что такое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 как создать свой собственный контейнер;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Напишем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 протестируем его работу;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Упакуем наше приложение </a:t>
            </a:r>
            <a:r>
              <a:rPr lang="en-US" sz="3200" dirty="0">
                <a:latin typeface="Inter"/>
                <a:ea typeface="Inter"/>
                <a:sym typeface="Inter"/>
              </a:rPr>
              <a:t>Django </a:t>
            </a:r>
            <a:r>
              <a:rPr lang="ru-RU" sz="3200" dirty="0">
                <a:latin typeface="Inter"/>
                <a:ea typeface="Inter"/>
                <a:sym typeface="Inter"/>
              </a:rPr>
              <a:t>в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.</a:t>
            </a:r>
            <a:endParaRPr lang="ru-RU" sz="3200" dirty="0">
              <a:latin typeface="Inter"/>
              <a:ea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89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</a:t>
            </a:r>
            <a:r>
              <a:rPr lang="ru-RU" sz="2400"/>
              <a:t>в </a:t>
            </a:r>
            <a:r>
              <a:rPr lang="en-US" sz="2400"/>
              <a:t>Docker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382562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Dockerfile </a:t>
            </a:r>
            <a:r>
              <a:rPr lang="ru-RU" sz="2400" dirty="0"/>
              <a:t>– </a:t>
            </a:r>
            <a:r>
              <a:rPr lang="ru-RU" sz="2400"/>
              <a:t>создание контейнеров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57162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</a:t>
            </a:r>
            <a:r>
              <a:rPr lang="ru-RU" sz="2400" dirty="0"/>
              <a:t>и БД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7317631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compose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приложений в </a:t>
            </a:r>
            <a:r>
              <a:rPr lang="en-US" sz="2400" dirty="0"/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0054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50054" y="3819845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50054" y="5571628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0054" y="731763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2050054" y="9063634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B5159B-598E-AE42-86E7-6E20641C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10" y="405985"/>
            <a:ext cx="1873590" cy="14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0" cy="32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1" y="4384243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Поймем что такое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Разберемся в чем разница между </a:t>
            </a:r>
            <a:r>
              <a:rPr lang="en-US" sz="3200" dirty="0">
                <a:latin typeface="Inter"/>
                <a:ea typeface="Inter"/>
                <a:sym typeface="Inter"/>
              </a:rPr>
              <a:t>Docker’</a:t>
            </a:r>
            <a:r>
              <a:rPr lang="ru-RU" sz="3200" dirty="0">
                <a:latin typeface="Inter"/>
                <a:ea typeface="Inter"/>
                <a:sym typeface="Inter"/>
              </a:rPr>
              <a:t>ом и виртуальной машиной.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Узнаем в чем разница между контейнером и образом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Узнаем как запустить контейнер и подключиться к нему</a:t>
            </a:r>
            <a:endParaRPr lang="en-US" sz="3200" dirty="0">
              <a:latin typeface="Inter"/>
              <a:ea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Использование </a:t>
            </a:r>
            <a:r>
              <a:rPr lang="en-US" sz="3200" dirty="0">
                <a:latin typeface="Inter"/>
                <a:ea typeface="Inter"/>
                <a:sym typeface="Inter"/>
              </a:rPr>
              <a:t>Docker CLI.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Поймем как не потерять данные при удалении контейнера</a:t>
            </a:r>
          </a:p>
        </p:txBody>
      </p:sp>
    </p:spTree>
    <p:extLst>
      <p:ext uri="{BB962C8B-B14F-4D97-AF65-F5344CB8AC3E}">
        <p14:creationId xmlns:p14="http://schemas.microsoft.com/office/powerpoint/2010/main" val="70332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945360" y="2602800"/>
            <a:ext cx="14415840" cy="66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720" indent="-253480">
              <a:lnSpc>
                <a:spcPct val="114000"/>
              </a:lnSpc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 marL="914400" indent="-431320">
              <a:lnSpc>
                <a:spcPct val="150000"/>
              </a:lnSpc>
              <a:buClr>
                <a:srgbClr val="030303"/>
              </a:buClr>
              <a:buSzPts val="1400"/>
            </a:pPr>
            <a:endParaRPr sz="2800"/>
          </a:p>
          <a:p>
            <a:pPr>
              <a:lnSpc>
                <a:spcPct val="150000"/>
              </a:lnSpc>
              <a:spcBef>
                <a:spcPts val="2602"/>
              </a:spcBef>
              <a:buSzPts val="1400"/>
            </a:pPr>
            <a:endParaRPr sz="280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928240"/>
            <a:ext cx="5029200" cy="118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1257300" y="4797179"/>
            <a:ext cx="15226560" cy="293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0000" rIns="180000" bIns="90000" anchor="t" anchorCtr="0">
            <a:noAutofit/>
          </a:bodyPr>
          <a:lstStyle/>
          <a:p>
            <a:pPr marL="1735138" indent="-1722438">
              <a:buSzPts val="1800"/>
            </a:pPr>
            <a:r>
              <a:rPr lang="ru-RU" sz="3600" dirty="0"/>
              <a:t>2013 — Опубликован код </a:t>
            </a:r>
            <a:r>
              <a:rPr lang="ru-RU" sz="3600" dirty="0" err="1"/>
              <a:t>Docker</a:t>
            </a:r>
            <a:r>
              <a:rPr lang="ru-RU" sz="3600" dirty="0"/>
              <a:t> под открытой лицензией </a:t>
            </a:r>
            <a:r>
              <a:rPr lang="ru-RU" sz="3600" dirty="0" err="1"/>
              <a:t>Apache</a:t>
            </a:r>
            <a:r>
              <a:rPr lang="ru-RU" sz="3600" dirty="0"/>
              <a:t> 2.0 </a:t>
            </a:r>
            <a:r>
              <a:rPr lang="en-US" sz="3600" dirty="0"/>
              <a:t>(Community Edition)</a:t>
            </a:r>
          </a:p>
          <a:p>
            <a:pPr marL="1735138" indent="-1722438">
              <a:buSzPts val="1800"/>
            </a:pPr>
            <a:endParaRPr lang="en-US" sz="3600" dirty="0"/>
          </a:p>
          <a:p>
            <a:pPr marL="1735138" indent="-1722438">
              <a:buSzPts val="1800"/>
            </a:pPr>
            <a:r>
              <a:rPr lang="en-US" sz="3600" dirty="0"/>
              <a:t>Enterprise Edition — </a:t>
            </a:r>
            <a:r>
              <a:rPr lang="ru-RU" sz="3600" dirty="0" err="1"/>
              <a:t>Проприетарная</a:t>
            </a:r>
            <a:r>
              <a:rPr lang="ru-RU" sz="3600" dirty="0"/>
              <a:t> лицензия </a:t>
            </a:r>
            <a:r>
              <a:rPr lang="en-US" sz="3600" dirty="0"/>
              <a:t>Docker Inc.</a:t>
            </a:r>
          </a:p>
          <a:p>
            <a:pPr>
              <a:buSzPts val="1800"/>
            </a:pPr>
            <a:endParaRPr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430EE-9A47-E84C-8227-FA74D1FA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D232-874C-644B-880E-B7B67B47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vs containerization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C84F0-90B0-3246-B787-1D5AE763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636"/>
            <a:ext cx="18288000" cy="671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1615</Words>
  <Application>Microsoft Macintosh PowerPoint</Application>
  <PresentationFormat>Custom</PresentationFormat>
  <Paragraphs>282</Paragraphs>
  <Slides>49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JetBrains Mono</vt:lpstr>
      <vt:lpstr>Roboto</vt:lpstr>
      <vt:lpstr>Times New Roman</vt:lpstr>
      <vt:lpstr>Calibri</vt:lpstr>
      <vt:lpstr>Corbel</vt:lpstr>
      <vt:lpstr>Arial</vt:lpstr>
      <vt:lpstr>Courier New</vt:lpstr>
      <vt:lpstr>Inter</vt:lpstr>
      <vt:lpstr>Apple Chancery</vt:lpstr>
      <vt:lpstr>Office Theme</vt:lpstr>
      <vt:lpstr>Custom Design</vt:lpstr>
      <vt:lpstr>Docker Введение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Docker</vt:lpstr>
      <vt:lpstr>Virtualization vs containerization</vt:lpstr>
      <vt:lpstr>Механизмы контейнеризации</vt:lpstr>
      <vt:lpstr>chroot</vt:lpstr>
      <vt:lpstr>systemd-nspawn</vt:lpstr>
      <vt:lpstr>LXC</vt:lpstr>
      <vt:lpstr>PowerPoint Presentation</vt:lpstr>
      <vt:lpstr>PowerPoint Presentation</vt:lpstr>
      <vt:lpstr>Docker</vt:lpstr>
      <vt:lpstr>Deployment</vt:lpstr>
      <vt:lpstr>Docker</vt:lpstr>
      <vt:lpstr>PowerPoint Presentation</vt:lpstr>
      <vt:lpstr>Архитектура Docker</vt:lpstr>
      <vt:lpstr>Unionfs</vt:lpstr>
      <vt:lpstr>Docker image -&gt; Docker container</vt:lpstr>
      <vt:lpstr>Docker image -&gt; Docker container</vt:lpstr>
      <vt:lpstr>Docker unionfs - пример</vt:lpstr>
      <vt:lpstr>PowerPoint Presentation</vt:lpstr>
      <vt:lpstr>Практическая работа</vt:lpstr>
      <vt:lpstr>Установка Docker Desktop</vt:lpstr>
      <vt:lpstr>Windows - виртуализация</vt:lpstr>
      <vt:lpstr>Создание и запуск контейнера</vt:lpstr>
      <vt:lpstr>docker run hello-world</vt:lpstr>
      <vt:lpstr>Docker CLI</vt:lpstr>
      <vt:lpstr>Управление контейнерами</vt:lpstr>
      <vt:lpstr>Приложение Docker Desktop</vt:lpstr>
      <vt:lpstr>Live-coding</vt:lpstr>
      <vt:lpstr>Вопросы для студентов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Docker data volumes</vt:lpstr>
      <vt:lpstr>Docker data volumes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62</cp:revision>
  <dcterms:created xsi:type="dcterms:W3CDTF">2022-11-15T10:50:05Z</dcterms:created>
  <dcterms:modified xsi:type="dcterms:W3CDTF">2024-10-31T14:18:39Z</dcterms:modified>
</cp:coreProperties>
</file>